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0" r:id="rId3"/>
    <p:sldId id="261" r:id="rId4"/>
    <p:sldId id="272" r:id="rId5"/>
    <p:sldId id="262" r:id="rId6"/>
    <p:sldId id="316" r:id="rId7"/>
    <p:sldId id="319" r:id="rId8"/>
    <p:sldId id="320" r:id="rId9"/>
    <p:sldId id="321" r:id="rId10"/>
    <p:sldId id="318" r:id="rId11"/>
    <p:sldId id="305" r:id="rId12"/>
    <p:sldId id="346" r:id="rId13"/>
    <p:sldId id="297" r:id="rId14"/>
    <p:sldId id="298" r:id="rId15"/>
    <p:sldId id="299" r:id="rId16"/>
    <p:sldId id="300" r:id="rId17"/>
    <p:sldId id="265" r:id="rId18"/>
    <p:sldId id="301" r:id="rId19"/>
    <p:sldId id="302" r:id="rId20"/>
    <p:sldId id="303" r:id="rId21"/>
    <p:sldId id="330" r:id="rId22"/>
    <p:sldId id="357" r:id="rId23"/>
    <p:sldId id="344" r:id="rId24"/>
    <p:sldId id="345" r:id="rId25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rt.hendrickx\AppData\Local\Microsoft\Windows\INetCache\Content.Outlook\C6GG2C4Y\EVOLUTION%202017%20(005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rt.hendrickx\AppData\Local\Microsoft\Windows\INetCache\Content.Outlook\C6GG2C4Y\EVOLUTION%202017%20(005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rt.hendrickx\AppData\Local\Microsoft\Windows\INetCache\Content.Outlook\C6GG2C4Y\EVOLUTION%202017%20(005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RETAIL EVOLUTION 2017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'FIGURES RETAIL'!$F$2:$G$2</c:f>
              <c:strCache>
                <c:ptCount val="1"/>
                <c:pt idx="0">
                  <c:v>TARGET 2017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'FIGURES RETAIL'!$A$4:$A$26</c:f>
              <c:strCache>
                <c:ptCount val="23"/>
                <c:pt idx="0">
                  <c:v>JAN </c:v>
                </c:pt>
                <c:pt idx="1">
                  <c:v>15/02</c:v>
                </c:pt>
                <c:pt idx="2">
                  <c:v>FEBR</c:v>
                </c:pt>
                <c:pt idx="3">
                  <c:v>15/03</c:v>
                </c:pt>
                <c:pt idx="4">
                  <c:v>MARCH</c:v>
                </c:pt>
                <c:pt idx="5">
                  <c:v>15/04</c:v>
                </c:pt>
                <c:pt idx="6">
                  <c:v>APRIL</c:v>
                </c:pt>
                <c:pt idx="7">
                  <c:v>15/05</c:v>
                </c:pt>
                <c:pt idx="8">
                  <c:v>MAY</c:v>
                </c:pt>
                <c:pt idx="9">
                  <c:v>15/06</c:v>
                </c:pt>
                <c:pt idx="10">
                  <c:v>JUNE</c:v>
                </c:pt>
                <c:pt idx="11">
                  <c:v>15/07</c:v>
                </c:pt>
                <c:pt idx="12">
                  <c:v>JULY</c:v>
                </c:pt>
                <c:pt idx="13">
                  <c:v>15/08</c:v>
                </c:pt>
                <c:pt idx="14">
                  <c:v>AUG</c:v>
                </c:pt>
                <c:pt idx="15">
                  <c:v>15/09</c:v>
                </c:pt>
                <c:pt idx="16">
                  <c:v>SEPT</c:v>
                </c:pt>
                <c:pt idx="17">
                  <c:v>15/10</c:v>
                </c:pt>
                <c:pt idx="18">
                  <c:v>OKT</c:v>
                </c:pt>
                <c:pt idx="19">
                  <c:v>15/11</c:v>
                </c:pt>
                <c:pt idx="20">
                  <c:v>NOV</c:v>
                </c:pt>
                <c:pt idx="21">
                  <c:v>15/12</c:v>
                </c:pt>
                <c:pt idx="22">
                  <c:v>DEC</c:v>
                </c:pt>
              </c:strCache>
            </c:strRef>
          </c:cat>
          <c:val>
            <c:numRef>
              <c:f>'FIGURES RETAIL'!$G$4:$G$26</c:f>
              <c:numCache>
                <c:formatCode>General</c:formatCode>
                <c:ptCount val="23"/>
                <c:pt idx="0">
                  <c:v>1525</c:v>
                </c:pt>
                <c:pt idx="1">
                  <c:v>1870</c:v>
                </c:pt>
                <c:pt idx="2">
                  <c:v>2295</c:v>
                </c:pt>
                <c:pt idx="3">
                  <c:v>2469</c:v>
                </c:pt>
                <c:pt idx="4">
                  <c:v>2620</c:v>
                </c:pt>
                <c:pt idx="5">
                  <c:v>2918</c:v>
                </c:pt>
                <c:pt idx="6">
                  <c:v>3465</c:v>
                </c:pt>
                <c:pt idx="7">
                  <c:v>3697</c:v>
                </c:pt>
                <c:pt idx="8">
                  <c:v>4205</c:v>
                </c:pt>
                <c:pt idx="9">
                  <c:v>4403</c:v>
                </c:pt>
                <c:pt idx="10">
                  <c:v>4750</c:v>
                </c:pt>
                <c:pt idx="11">
                  <c:v>4987</c:v>
                </c:pt>
                <c:pt idx="12">
                  <c:v>5215</c:v>
                </c:pt>
                <c:pt idx="13">
                  <c:v>5425</c:v>
                </c:pt>
                <c:pt idx="14">
                  <c:v>5660</c:v>
                </c:pt>
                <c:pt idx="15">
                  <c:v>6193</c:v>
                </c:pt>
                <c:pt idx="16">
                  <c:v>6655</c:v>
                </c:pt>
                <c:pt idx="17">
                  <c:v>6906</c:v>
                </c:pt>
                <c:pt idx="18">
                  <c:v>7240</c:v>
                </c:pt>
                <c:pt idx="19">
                  <c:v>7417</c:v>
                </c:pt>
                <c:pt idx="20">
                  <c:v>7625</c:v>
                </c:pt>
                <c:pt idx="21">
                  <c:v>7823</c:v>
                </c:pt>
                <c:pt idx="22">
                  <c:v>7975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1-4A56-869F-F3900F991438}"/>
            </c:ext>
          </c:extLst>
        </c:ser>
        <c:ser>
          <c:idx val="0"/>
          <c:order val="1"/>
          <c:tx>
            <c:strRef>
              <c:f>'FIGURES RETAIL'!$B$2:$C$2</c:f>
              <c:strCache>
                <c:ptCount val="1"/>
                <c:pt idx="0">
                  <c:v>2016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'FIGURES RETAIL'!$A$4:$A$26</c:f>
              <c:strCache>
                <c:ptCount val="23"/>
                <c:pt idx="0">
                  <c:v>JAN </c:v>
                </c:pt>
                <c:pt idx="1">
                  <c:v>15/02</c:v>
                </c:pt>
                <c:pt idx="2">
                  <c:v>FEBR</c:v>
                </c:pt>
                <c:pt idx="3">
                  <c:v>15/03</c:v>
                </c:pt>
                <c:pt idx="4">
                  <c:v>MARCH</c:v>
                </c:pt>
                <c:pt idx="5">
                  <c:v>15/04</c:v>
                </c:pt>
                <c:pt idx="6">
                  <c:v>APRIL</c:v>
                </c:pt>
                <c:pt idx="7">
                  <c:v>15/05</c:v>
                </c:pt>
                <c:pt idx="8">
                  <c:v>MAY</c:v>
                </c:pt>
                <c:pt idx="9">
                  <c:v>15/06</c:v>
                </c:pt>
                <c:pt idx="10">
                  <c:v>JUNE</c:v>
                </c:pt>
                <c:pt idx="11">
                  <c:v>15/07</c:v>
                </c:pt>
                <c:pt idx="12">
                  <c:v>JULY</c:v>
                </c:pt>
                <c:pt idx="13">
                  <c:v>15/08</c:v>
                </c:pt>
                <c:pt idx="14">
                  <c:v>AUG</c:v>
                </c:pt>
                <c:pt idx="15">
                  <c:v>15/09</c:v>
                </c:pt>
                <c:pt idx="16">
                  <c:v>SEPT</c:v>
                </c:pt>
                <c:pt idx="17">
                  <c:v>15/10</c:v>
                </c:pt>
                <c:pt idx="18">
                  <c:v>OKT</c:v>
                </c:pt>
                <c:pt idx="19">
                  <c:v>15/11</c:v>
                </c:pt>
                <c:pt idx="20">
                  <c:v>NOV</c:v>
                </c:pt>
                <c:pt idx="21">
                  <c:v>15/12</c:v>
                </c:pt>
                <c:pt idx="22">
                  <c:v>DEC</c:v>
                </c:pt>
              </c:strCache>
            </c:strRef>
          </c:cat>
          <c:val>
            <c:numRef>
              <c:f>'FIGURES RETAIL'!$C$4:$C$26</c:f>
              <c:numCache>
                <c:formatCode>General</c:formatCode>
                <c:ptCount val="23"/>
                <c:pt idx="0">
                  <c:v>1654</c:v>
                </c:pt>
                <c:pt idx="1">
                  <c:v>2032</c:v>
                </c:pt>
                <c:pt idx="2">
                  <c:v>2498</c:v>
                </c:pt>
                <c:pt idx="3">
                  <c:v>2675</c:v>
                </c:pt>
                <c:pt idx="4">
                  <c:v>2829</c:v>
                </c:pt>
                <c:pt idx="5">
                  <c:v>3084</c:v>
                </c:pt>
                <c:pt idx="6">
                  <c:v>3551</c:v>
                </c:pt>
                <c:pt idx="7">
                  <c:v>3714</c:v>
                </c:pt>
                <c:pt idx="8">
                  <c:v>4072</c:v>
                </c:pt>
                <c:pt idx="9">
                  <c:v>4255</c:v>
                </c:pt>
                <c:pt idx="10">
                  <c:v>4576</c:v>
                </c:pt>
                <c:pt idx="11">
                  <c:v>4778</c:v>
                </c:pt>
                <c:pt idx="12">
                  <c:v>4972</c:v>
                </c:pt>
                <c:pt idx="13">
                  <c:v>5175</c:v>
                </c:pt>
                <c:pt idx="14">
                  <c:v>5402</c:v>
                </c:pt>
                <c:pt idx="15">
                  <c:v>5871</c:v>
                </c:pt>
                <c:pt idx="16">
                  <c:v>6278</c:v>
                </c:pt>
                <c:pt idx="17">
                  <c:v>6511</c:v>
                </c:pt>
                <c:pt idx="18">
                  <c:v>6821</c:v>
                </c:pt>
                <c:pt idx="19">
                  <c:v>6955</c:v>
                </c:pt>
                <c:pt idx="20">
                  <c:v>7112</c:v>
                </c:pt>
                <c:pt idx="21">
                  <c:v>7264</c:v>
                </c:pt>
                <c:pt idx="22">
                  <c:v>7381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91-4A56-869F-F3900F991438}"/>
            </c:ext>
          </c:extLst>
        </c:ser>
        <c:ser>
          <c:idx val="4"/>
          <c:order val="2"/>
          <c:tx>
            <c:strRef>
              <c:f>'FIGURES RETAIL'!$D$2:$E$2</c:f>
              <c:strCache>
                <c:ptCount val="1"/>
                <c:pt idx="0">
                  <c:v>2017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'FIGURES RETAIL'!$A$4:$A$26</c:f>
              <c:strCache>
                <c:ptCount val="23"/>
                <c:pt idx="0">
                  <c:v>JAN </c:v>
                </c:pt>
                <c:pt idx="1">
                  <c:v>15/02</c:v>
                </c:pt>
                <c:pt idx="2">
                  <c:v>FEBR</c:v>
                </c:pt>
                <c:pt idx="3">
                  <c:v>15/03</c:v>
                </c:pt>
                <c:pt idx="4">
                  <c:v>MARCH</c:v>
                </c:pt>
                <c:pt idx="5">
                  <c:v>15/04</c:v>
                </c:pt>
                <c:pt idx="6">
                  <c:v>APRIL</c:v>
                </c:pt>
                <c:pt idx="7">
                  <c:v>15/05</c:v>
                </c:pt>
                <c:pt idx="8">
                  <c:v>MAY</c:v>
                </c:pt>
                <c:pt idx="9">
                  <c:v>15/06</c:v>
                </c:pt>
                <c:pt idx="10">
                  <c:v>JUNE</c:v>
                </c:pt>
                <c:pt idx="11">
                  <c:v>15/07</c:v>
                </c:pt>
                <c:pt idx="12">
                  <c:v>JULY</c:v>
                </c:pt>
                <c:pt idx="13">
                  <c:v>15/08</c:v>
                </c:pt>
                <c:pt idx="14">
                  <c:v>AUG</c:v>
                </c:pt>
                <c:pt idx="15">
                  <c:v>15/09</c:v>
                </c:pt>
                <c:pt idx="16">
                  <c:v>SEPT</c:v>
                </c:pt>
                <c:pt idx="17">
                  <c:v>15/10</c:v>
                </c:pt>
                <c:pt idx="18">
                  <c:v>OKT</c:v>
                </c:pt>
                <c:pt idx="19">
                  <c:v>15/11</c:v>
                </c:pt>
                <c:pt idx="20">
                  <c:v>NOV</c:v>
                </c:pt>
                <c:pt idx="21">
                  <c:v>15/12</c:v>
                </c:pt>
                <c:pt idx="22">
                  <c:v>DEC</c:v>
                </c:pt>
              </c:strCache>
            </c:strRef>
          </c:cat>
          <c:val>
            <c:numRef>
              <c:f>'FIGURES RETAIL'!$E$4:$E$24</c:f>
              <c:numCache>
                <c:formatCode>General</c:formatCode>
                <c:ptCount val="21"/>
                <c:pt idx="0">
                  <c:v>1658</c:v>
                </c:pt>
                <c:pt idx="1">
                  <c:v>2014</c:v>
                </c:pt>
                <c:pt idx="2">
                  <c:v>2398</c:v>
                </c:pt>
                <c:pt idx="3">
                  <c:v>2504</c:v>
                </c:pt>
                <c:pt idx="4">
                  <c:v>2714</c:v>
                </c:pt>
                <c:pt idx="5">
                  <c:v>2914</c:v>
                </c:pt>
                <c:pt idx="6">
                  <c:v>3409</c:v>
                </c:pt>
                <c:pt idx="7">
                  <c:v>3595</c:v>
                </c:pt>
                <c:pt idx="8">
                  <c:v>3976</c:v>
                </c:pt>
                <c:pt idx="9">
                  <c:v>4193</c:v>
                </c:pt>
                <c:pt idx="10">
                  <c:v>4487</c:v>
                </c:pt>
                <c:pt idx="11">
                  <c:v>4713</c:v>
                </c:pt>
                <c:pt idx="12">
                  <c:v>5023</c:v>
                </c:pt>
                <c:pt idx="13">
                  <c:v>5199</c:v>
                </c:pt>
                <c:pt idx="14">
                  <c:v>5462</c:v>
                </c:pt>
                <c:pt idx="15">
                  <c:v>5837</c:v>
                </c:pt>
                <c:pt idx="16">
                  <c:v>6378</c:v>
                </c:pt>
                <c:pt idx="17">
                  <c:v>6597</c:v>
                </c:pt>
                <c:pt idx="18">
                  <c:v>6998</c:v>
                </c:pt>
                <c:pt idx="19">
                  <c:v>7130</c:v>
                </c:pt>
                <c:pt idx="20">
                  <c:v>7268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91-4A56-869F-F3900F991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831936"/>
        <c:axId val="249365632"/>
      </c:lineChart>
      <c:catAx>
        <c:axId val="2478319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49365632"/>
        <c:crosses val="autoZero"/>
        <c:auto val="1"/>
        <c:lblAlgn val="ctr"/>
        <c:lblOffset val="100"/>
        <c:noMultiLvlLbl val="0"/>
      </c:catAx>
      <c:valAx>
        <c:axId val="249365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RETAIL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47831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MODEL EVOLUTION JAN-NOV 2017 30/11/17</a:t>
            </a:r>
          </a:p>
        </c:rich>
      </c:tx>
      <c:layout>
        <c:manualLayout>
          <c:xMode val="edge"/>
          <c:yMode val="edge"/>
          <c:x val="0.18547648028264593"/>
          <c:y val="3.04568527918781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018724483600899E-2"/>
          <c:y val="9.8556456367446019E-2"/>
          <c:w val="0.79789176166077747"/>
          <c:h val="0.78711271047047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'FIGURES MODEL'!$B$2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'FIGURES MODEL'!$A$3:$A$9</c:f>
              <c:strCache>
                <c:ptCount val="7"/>
                <c:pt idx="0">
                  <c:v>VITARA</c:v>
                </c:pt>
                <c:pt idx="1">
                  <c:v>SWIFT</c:v>
                </c:pt>
                <c:pt idx="2">
                  <c:v>JIMNY</c:v>
                </c:pt>
                <c:pt idx="3">
                  <c:v>S-CROSS</c:v>
                </c:pt>
                <c:pt idx="4">
                  <c:v>BALENO</c:v>
                </c:pt>
                <c:pt idx="5">
                  <c:v>IGNIS</c:v>
                </c:pt>
                <c:pt idx="6">
                  <c:v>CELERIO</c:v>
                </c:pt>
              </c:strCache>
            </c:strRef>
          </c:cat>
          <c:val>
            <c:numRef>
              <c:f>'FIGURES MODEL'!$B$3:$B$9</c:f>
              <c:numCache>
                <c:formatCode>#,##0</c:formatCode>
                <c:ptCount val="7"/>
                <c:pt idx="0">
                  <c:v>2067</c:v>
                </c:pt>
                <c:pt idx="1">
                  <c:v>1755</c:v>
                </c:pt>
                <c:pt idx="2">
                  <c:v>1279</c:v>
                </c:pt>
                <c:pt idx="3">
                  <c:v>860</c:v>
                </c:pt>
                <c:pt idx="4">
                  <c:v>414</c:v>
                </c:pt>
                <c:pt idx="5">
                  <c:v>0</c:v>
                </c:pt>
                <c:pt idx="6">
                  <c:v>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1-4B05-B639-95DBD36363CB}"/>
            </c:ext>
          </c:extLst>
        </c:ser>
        <c:ser>
          <c:idx val="2"/>
          <c:order val="1"/>
          <c:tx>
            <c:strRef>
              <c:f>'FIGURES MODEL'!$D$2</c:f>
              <c:strCache>
                <c:ptCount val="1"/>
                <c:pt idx="0">
                  <c:v>TARGET 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'FIGURES MODEL'!$A$3:$A$9</c:f>
              <c:strCache>
                <c:ptCount val="7"/>
                <c:pt idx="0">
                  <c:v>VITARA</c:v>
                </c:pt>
                <c:pt idx="1">
                  <c:v>SWIFT</c:v>
                </c:pt>
                <c:pt idx="2">
                  <c:v>JIMNY</c:v>
                </c:pt>
                <c:pt idx="3">
                  <c:v>S-CROSS</c:v>
                </c:pt>
                <c:pt idx="4">
                  <c:v>BALENO</c:v>
                </c:pt>
                <c:pt idx="5">
                  <c:v>IGNIS</c:v>
                </c:pt>
                <c:pt idx="6">
                  <c:v>CELERIO</c:v>
                </c:pt>
              </c:strCache>
            </c:strRef>
          </c:cat>
          <c:val>
            <c:numRef>
              <c:f>'FIGURES MODEL'!$D$3:$D$9</c:f>
              <c:numCache>
                <c:formatCode>#,##0</c:formatCode>
                <c:ptCount val="7"/>
                <c:pt idx="0">
                  <c:v>1940</c:v>
                </c:pt>
                <c:pt idx="1">
                  <c:v>1490</c:v>
                </c:pt>
                <c:pt idx="2">
                  <c:v>1060</c:v>
                </c:pt>
                <c:pt idx="3">
                  <c:v>930</c:v>
                </c:pt>
                <c:pt idx="4">
                  <c:v>880</c:v>
                </c:pt>
                <c:pt idx="5">
                  <c:v>790</c:v>
                </c:pt>
                <c:pt idx="6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1-4B05-B639-95DBD36363CB}"/>
            </c:ext>
          </c:extLst>
        </c:ser>
        <c:ser>
          <c:idx val="1"/>
          <c:order val="2"/>
          <c:tx>
            <c:strRef>
              <c:f>'FIGURES MODEL'!$C$2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'FIGURES MODEL'!$A$3:$A$9</c:f>
              <c:strCache>
                <c:ptCount val="7"/>
                <c:pt idx="0">
                  <c:v>VITARA</c:v>
                </c:pt>
                <c:pt idx="1">
                  <c:v>SWIFT</c:v>
                </c:pt>
                <c:pt idx="2">
                  <c:v>JIMNY</c:v>
                </c:pt>
                <c:pt idx="3">
                  <c:v>S-CROSS</c:v>
                </c:pt>
                <c:pt idx="4">
                  <c:v>BALENO</c:v>
                </c:pt>
                <c:pt idx="5">
                  <c:v>IGNIS</c:v>
                </c:pt>
                <c:pt idx="6">
                  <c:v>CELERIO</c:v>
                </c:pt>
              </c:strCache>
            </c:strRef>
          </c:cat>
          <c:val>
            <c:numRef>
              <c:f>'FIGURES MODEL'!$C$3:$C$9</c:f>
              <c:numCache>
                <c:formatCode>#,##0</c:formatCode>
                <c:ptCount val="7"/>
                <c:pt idx="0">
                  <c:v>1960</c:v>
                </c:pt>
                <c:pt idx="1">
                  <c:v>1379</c:v>
                </c:pt>
                <c:pt idx="2">
                  <c:v>991</c:v>
                </c:pt>
                <c:pt idx="3">
                  <c:v>1136</c:v>
                </c:pt>
                <c:pt idx="4">
                  <c:v>495</c:v>
                </c:pt>
                <c:pt idx="5">
                  <c:v>807</c:v>
                </c:pt>
                <c:pt idx="6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81-4B05-B639-95DBD363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420416"/>
        <c:axId val="249422208"/>
      </c:barChart>
      <c:catAx>
        <c:axId val="24942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9422208"/>
        <c:crosses val="autoZero"/>
        <c:auto val="1"/>
        <c:lblAlgn val="ctr"/>
        <c:lblOffset val="100"/>
        <c:noMultiLvlLbl val="0"/>
      </c:catAx>
      <c:valAx>
        <c:axId val="2494222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cross"/>
        <c:tickLblPos val="nextTo"/>
        <c:crossAx val="249420416"/>
        <c:crosses val="autoZero"/>
        <c:crossBetween val="between"/>
        <c:majorUnit val="250"/>
        <c:minorUnit val="125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QUOTES JAN-NOV 2017 30/11/2017</a:t>
            </a:r>
          </a:p>
        </c:rich>
      </c:tx>
      <c:layout>
        <c:manualLayout>
          <c:xMode val="edge"/>
          <c:yMode val="edge"/>
          <c:x val="0.29611643913427621"/>
          <c:y val="2.82352941176470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OFFERS'!$B$2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'FIGURES OFFERS'!$A$3:$A$9</c:f>
              <c:strCache>
                <c:ptCount val="7"/>
                <c:pt idx="0">
                  <c:v>VITARA</c:v>
                </c:pt>
                <c:pt idx="1">
                  <c:v>SWIFT</c:v>
                </c:pt>
                <c:pt idx="2">
                  <c:v>JIMNY</c:v>
                </c:pt>
                <c:pt idx="3">
                  <c:v>S-CROSS</c:v>
                </c:pt>
                <c:pt idx="4">
                  <c:v>BALENO</c:v>
                </c:pt>
                <c:pt idx="5">
                  <c:v>IGNIS</c:v>
                </c:pt>
                <c:pt idx="6">
                  <c:v>CELERIO</c:v>
                </c:pt>
              </c:strCache>
            </c:strRef>
          </c:cat>
          <c:val>
            <c:numRef>
              <c:f>'FIGURES OFFERS'!$B$3:$B$9</c:f>
              <c:numCache>
                <c:formatCode>#,##0</c:formatCode>
                <c:ptCount val="7"/>
                <c:pt idx="0">
                  <c:v>4787</c:v>
                </c:pt>
                <c:pt idx="1">
                  <c:v>3152</c:v>
                </c:pt>
                <c:pt idx="2">
                  <c:v>1505</c:v>
                </c:pt>
                <c:pt idx="3">
                  <c:v>3324</c:v>
                </c:pt>
                <c:pt idx="4">
                  <c:v>1213</c:v>
                </c:pt>
                <c:pt idx="5">
                  <c:v>2251</c:v>
                </c:pt>
                <c:pt idx="6">
                  <c:v>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E-4BAC-B2EF-77FBAAF6D0AF}"/>
            </c:ext>
          </c:extLst>
        </c:ser>
        <c:ser>
          <c:idx val="1"/>
          <c:order val="1"/>
          <c:tx>
            <c:strRef>
              <c:f>'FIGURES OFFERS'!$C$2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'FIGURES OFFERS'!$A$3:$A$9</c:f>
              <c:strCache>
                <c:ptCount val="7"/>
                <c:pt idx="0">
                  <c:v>VITARA</c:v>
                </c:pt>
                <c:pt idx="1">
                  <c:v>SWIFT</c:v>
                </c:pt>
                <c:pt idx="2">
                  <c:v>JIMNY</c:v>
                </c:pt>
                <c:pt idx="3">
                  <c:v>S-CROSS</c:v>
                </c:pt>
                <c:pt idx="4">
                  <c:v>BALENO</c:v>
                </c:pt>
                <c:pt idx="5">
                  <c:v>IGNIS</c:v>
                </c:pt>
                <c:pt idx="6">
                  <c:v>CELERIO</c:v>
                </c:pt>
              </c:strCache>
            </c:strRef>
          </c:cat>
          <c:val>
            <c:numRef>
              <c:f>'FIGURES OFFERS'!$C$3:$C$9</c:f>
              <c:numCache>
                <c:formatCode>#,##0</c:formatCode>
                <c:ptCount val="7"/>
                <c:pt idx="0">
                  <c:v>788</c:v>
                </c:pt>
                <c:pt idx="1">
                  <c:v>588</c:v>
                </c:pt>
                <c:pt idx="2">
                  <c:v>240</c:v>
                </c:pt>
                <c:pt idx="3">
                  <c:v>491</c:v>
                </c:pt>
                <c:pt idx="4">
                  <c:v>169</c:v>
                </c:pt>
                <c:pt idx="5">
                  <c:v>311</c:v>
                </c:pt>
                <c:pt idx="6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2E-4BAC-B2EF-77FBAAF6D0AF}"/>
            </c:ext>
          </c:extLst>
        </c:ser>
        <c:ser>
          <c:idx val="2"/>
          <c:order val="2"/>
          <c:tx>
            <c:strRef>
              <c:f>'FIGURES OFFERS'!$D$2</c:f>
              <c:strCache>
                <c:ptCount val="1"/>
                <c:pt idx="0">
                  <c:v>STOPPED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'FIGURES OFFERS'!$A$3:$A$9</c:f>
              <c:strCache>
                <c:ptCount val="7"/>
                <c:pt idx="0">
                  <c:v>VITARA</c:v>
                </c:pt>
                <c:pt idx="1">
                  <c:v>SWIFT</c:v>
                </c:pt>
                <c:pt idx="2">
                  <c:v>JIMNY</c:v>
                </c:pt>
                <c:pt idx="3">
                  <c:v>S-CROSS</c:v>
                </c:pt>
                <c:pt idx="4">
                  <c:v>BALENO</c:v>
                </c:pt>
                <c:pt idx="5">
                  <c:v>IGNIS</c:v>
                </c:pt>
                <c:pt idx="6">
                  <c:v>CELERIO</c:v>
                </c:pt>
              </c:strCache>
            </c:strRef>
          </c:cat>
          <c:val>
            <c:numRef>
              <c:f>'FIGURES OFFERS'!$D$3:$D$9</c:f>
              <c:numCache>
                <c:formatCode>#,##0</c:formatCode>
                <c:ptCount val="7"/>
                <c:pt idx="0">
                  <c:v>2740</c:v>
                </c:pt>
                <c:pt idx="1">
                  <c:v>1631</c:v>
                </c:pt>
                <c:pt idx="2">
                  <c:v>787</c:v>
                </c:pt>
                <c:pt idx="3">
                  <c:v>2034</c:v>
                </c:pt>
                <c:pt idx="4">
                  <c:v>721</c:v>
                </c:pt>
                <c:pt idx="5">
                  <c:v>1359</c:v>
                </c:pt>
                <c:pt idx="6">
                  <c:v>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2E-4BAC-B2EF-77FBAAF6D0AF}"/>
            </c:ext>
          </c:extLst>
        </c:ser>
        <c:ser>
          <c:idx val="3"/>
          <c:order val="3"/>
          <c:tx>
            <c:strRef>
              <c:f>'FIGURES OFFERS'!$E$2</c:f>
              <c:strCache>
                <c:ptCount val="1"/>
                <c:pt idx="0">
                  <c:v>SOLD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'FIGURES OFFERS'!$A$3:$A$9</c:f>
              <c:strCache>
                <c:ptCount val="7"/>
                <c:pt idx="0">
                  <c:v>VITARA</c:v>
                </c:pt>
                <c:pt idx="1">
                  <c:v>SWIFT</c:v>
                </c:pt>
                <c:pt idx="2">
                  <c:v>JIMNY</c:v>
                </c:pt>
                <c:pt idx="3">
                  <c:v>S-CROSS</c:v>
                </c:pt>
                <c:pt idx="4">
                  <c:v>BALENO</c:v>
                </c:pt>
                <c:pt idx="5">
                  <c:v>IGNIS</c:v>
                </c:pt>
                <c:pt idx="6">
                  <c:v>CELERIO</c:v>
                </c:pt>
              </c:strCache>
            </c:strRef>
          </c:cat>
          <c:val>
            <c:numRef>
              <c:f>'FIGURES OFFERS'!$E$3:$E$9</c:f>
              <c:numCache>
                <c:formatCode>#,##0</c:formatCode>
                <c:ptCount val="7"/>
                <c:pt idx="0">
                  <c:v>1259</c:v>
                </c:pt>
                <c:pt idx="1">
                  <c:v>933</c:v>
                </c:pt>
                <c:pt idx="2">
                  <c:v>478</c:v>
                </c:pt>
                <c:pt idx="3">
                  <c:v>799</c:v>
                </c:pt>
                <c:pt idx="4">
                  <c:v>323</c:v>
                </c:pt>
                <c:pt idx="5">
                  <c:v>581</c:v>
                </c:pt>
                <c:pt idx="6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2E-4BAC-B2EF-77FBAAF6D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641408"/>
        <c:axId val="250651392"/>
      </c:barChart>
      <c:catAx>
        <c:axId val="25064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651392"/>
        <c:crosses val="autoZero"/>
        <c:auto val="1"/>
        <c:lblAlgn val="ctr"/>
        <c:lblOffset val="100"/>
        <c:noMultiLvlLbl val="0"/>
      </c:catAx>
      <c:valAx>
        <c:axId val="25065139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50641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320CEEB-E378-4C81-81E3-2E3C39D03EF6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7B69FDD8-6174-452B-9309-829559246D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38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EED1621F-4C48-46B8-BA5E-93CA6D4E7179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0C0DBF41-0408-441B-8D7E-A43846950AD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029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875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42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8225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41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907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501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889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1960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004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0074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0389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230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781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954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47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228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19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0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BF41-0408-441B-8D7E-A43846950AD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969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83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35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883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71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30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86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3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213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56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50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79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055F-11D3-4AA1-B446-7E5F764FCE61}" type="datetimeFigureOut">
              <a:rPr lang="nl-BE" smtClean="0"/>
              <a:t>18/12/2017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2510-5534-423F-9760-4BE99B2DF8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444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282" y="0"/>
            <a:ext cx="5997601" cy="6834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015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29" y="786365"/>
            <a:ext cx="10515600" cy="1325563"/>
          </a:xfrm>
        </p:spPr>
        <p:txBody>
          <a:bodyPr/>
          <a:lstStyle/>
          <a:p>
            <a:r>
              <a:rPr lang="nl-BE" dirty="0"/>
              <a:t>Swift Sport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41" y="2894137"/>
            <a:ext cx="10515600" cy="4351338"/>
          </a:xfrm>
        </p:spPr>
        <p:txBody>
          <a:bodyPr/>
          <a:lstStyle/>
          <a:p>
            <a:r>
              <a:rPr lang="nl-BE" dirty="0" err="1"/>
              <a:t>Production</a:t>
            </a:r>
            <a:r>
              <a:rPr lang="nl-BE" dirty="0"/>
              <a:t> : </a:t>
            </a:r>
            <a:r>
              <a:rPr lang="nl-BE" dirty="0" err="1"/>
              <a:t>Février</a:t>
            </a:r>
            <a:r>
              <a:rPr lang="nl-BE" dirty="0"/>
              <a:t> 2018</a:t>
            </a:r>
          </a:p>
          <a:p>
            <a:r>
              <a:rPr lang="nl-BE" dirty="0"/>
              <a:t>Dans </a:t>
            </a:r>
            <a:r>
              <a:rPr lang="nl-BE" dirty="0" err="1"/>
              <a:t>le</a:t>
            </a:r>
            <a:r>
              <a:rPr lang="nl-BE" dirty="0"/>
              <a:t> showroom : Mai 2018</a:t>
            </a:r>
          </a:p>
          <a:p>
            <a:endParaRPr lang="nl-BE" dirty="0"/>
          </a:p>
          <a:p>
            <a:r>
              <a:rPr lang="nl-BE" dirty="0"/>
              <a:t>En Expo pendant </a:t>
            </a:r>
            <a:r>
              <a:rPr lang="nl-BE" dirty="0" err="1"/>
              <a:t>le</a:t>
            </a:r>
            <a:r>
              <a:rPr lang="nl-BE" dirty="0"/>
              <a:t> festival : tour de GDL : Autopolis et </a:t>
            </a:r>
            <a:r>
              <a:rPr lang="nl-BE" dirty="0" err="1"/>
              <a:t>Autodis</a:t>
            </a:r>
            <a:endParaRPr lang="nl-BE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868" y="559136"/>
            <a:ext cx="4467849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0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0" y="2133601"/>
            <a:ext cx="813435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nl-BE" altLang="en-US" dirty="0"/>
              <a:t>Campagne Festival</a:t>
            </a:r>
            <a:endParaRPr lang="nl-NL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3933826"/>
            <a:ext cx="6400800" cy="1774825"/>
          </a:xfrm>
        </p:spPr>
        <p:txBody>
          <a:bodyPr/>
          <a:lstStyle/>
          <a:p>
            <a:pPr algn="l" eaLnBrk="1" hangingPunct="1"/>
            <a:endParaRPr lang="nl-BE" altLang="en-US" dirty="0"/>
          </a:p>
          <a:p>
            <a:pPr algn="l" eaLnBrk="1" hangingPunct="1"/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73443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61" y="805500"/>
            <a:ext cx="56761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r>
              <a:rPr lang="nl-BE" sz="4000" dirty="0"/>
              <a:t>#Japan Deals</a:t>
            </a:r>
          </a:p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r>
              <a:rPr lang="nl-BE" sz="4000" dirty="0">
                <a:solidFill>
                  <a:srgbClr val="FF0000"/>
                </a:solidFill>
              </a:rPr>
              <a:t>“Les </a:t>
            </a:r>
            <a:r>
              <a:rPr lang="nl-BE" sz="4000" dirty="0" err="1">
                <a:solidFill>
                  <a:srgbClr val="FF0000"/>
                </a:solidFill>
              </a:rPr>
              <a:t>meilleurs</a:t>
            </a:r>
            <a:r>
              <a:rPr lang="nl-BE" sz="4000" dirty="0">
                <a:solidFill>
                  <a:srgbClr val="FF0000"/>
                </a:solidFill>
              </a:rPr>
              <a:t> </a:t>
            </a:r>
            <a:r>
              <a:rPr lang="nl-BE" sz="4000" dirty="0" err="1">
                <a:solidFill>
                  <a:srgbClr val="FF0000"/>
                </a:solidFill>
              </a:rPr>
              <a:t>conditions</a:t>
            </a:r>
            <a:r>
              <a:rPr lang="nl-BE" sz="4000" dirty="0">
                <a:solidFill>
                  <a:srgbClr val="FF0000"/>
                </a:solidFill>
              </a:rPr>
              <a:t> </a:t>
            </a:r>
            <a:r>
              <a:rPr lang="nl-BE" sz="4000" dirty="0" err="1">
                <a:solidFill>
                  <a:srgbClr val="FF0000"/>
                </a:solidFill>
              </a:rPr>
              <a:t>d’ici</a:t>
            </a:r>
            <a:r>
              <a:rPr lang="nl-BE" sz="4000" dirty="0">
                <a:solidFill>
                  <a:srgbClr val="FF0000"/>
                </a:solidFill>
              </a:rPr>
              <a:t> au Japon”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" y="165931"/>
            <a:ext cx="4288431" cy="64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200"/>
            <a:ext cx="10709634" cy="4781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sz="3200" b="1" dirty="0"/>
              <a:t> </a:t>
            </a:r>
            <a:r>
              <a:rPr lang="nl-BE" sz="3200" b="1" u="sng" dirty="0" err="1"/>
              <a:t>Celerio</a:t>
            </a:r>
            <a:r>
              <a:rPr lang="nl-BE" sz="3200" b="1" u="sng" dirty="0"/>
              <a:t>:</a:t>
            </a:r>
          </a:p>
          <a:p>
            <a:pPr marL="0" indent="0">
              <a:buNone/>
              <a:defRPr/>
            </a:pPr>
            <a:endParaRPr lang="nl-BE" sz="1600" dirty="0"/>
          </a:p>
          <a:p>
            <a:pPr lvl="1" eaLnBrk="1" hangingPunct="1">
              <a:defRPr/>
            </a:pPr>
            <a:r>
              <a:rPr lang="nl-BE" sz="2800" dirty="0"/>
              <a:t>GA remise </a:t>
            </a:r>
            <a:r>
              <a:rPr lang="nl-BE" sz="2800" b="1" dirty="0">
                <a:solidFill>
                  <a:srgbClr val="FF0000"/>
                </a:solidFill>
              </a:rPr>
              <a:t>1.000 € </a:t>
            </a:r>
          </a:p>
          <a:p>
            <a:pPr marL="457200" lvl="1" indent="0">
              <a:buNone/>
              <a:defRPr/>
            </a:pPr>
            <a:endParaRPr lang="nl-BE" sz="2800" dirty="0"/>
          </a:p>
          <a:p>
            <a:pPr lvl="1" eaLnBrk="1" hangingPunct="1">
              <a:defRPr/>
            </a:pPr>
            <a:r>
              <a:rPr lang="nl-BE" sz="2800" dirty="0"/>
              <a:t>GL Airco, GLX remise </a:t>
            </a:r>
            <a:r>
              <a:rPr lang="nl-BE" sz="2800" b="1" dirty="0">
                <a:solidFill>
                  <a:srgbClr val="FF0000"/>
                </a:solidFill>
              </a:rPr>
              <a:t>1.400 €</a:t>
            </a:r>
          </a:p>
          <a:p>
            <a:pPr marL="457200" lvl="1" indent="0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nl-BE" sz="2800" dirty="0"/>
              <a:t>Prime de reprise</a:t>
            </a:r>
            <a:r>
              <a:rPr lang="nl-BE" sz="2800" b="1" dirty="0">
                <a:solidFill>
                  <a:srgbClr val="FF0000"/>
                </a:solidFill>
              </a:rPr>
              <a:t> 500 € sans </a:t>
            </a:r>
            <a:r>
              <a:rPr lang="nl-BE" sz="2800" b="1" dirty="0" err="1">
                <a:solidFill>
                  <a:srgbClr val="FF0000"/>
                </a:solidFill>
              </a:rPr>
              <a:t>condition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  <a:defRPr/>
            </a:pPr>
            <a:r>
              <a:rPr lang="nl-BE" sz="2800" b="1" dirty="0">
                <a:solidFill>
                  <a:srgbClr val="FF0000"/>
                </a:solidFill>
              </a:rPr>
              <a:t>OU</a:t>
            </a:r>
          </a:p>
          <a:p>
            <a:pPr lvl="1" eaLnBrk="1" hangingPunct="1">
              <a:defRPr/>
            </a:pPr>
            <a:r>
              <a:rPr lang="nl-BE" sz="2800" dirty="0"/>
              <a:t>Prime de recyclage</a:t>
            </a:r>
            <a:r>
              <a:rPr lang="nl-BE" sz="2800" b="1" dirty="0">
                <a:solidFill>
                  <a:srgbClr val="FF0000"/>
                </a:solidFill>
              </a:rPr>
              <a:t> 1.500 € avec conditions</a:t>
            </a:r>
          </a:p>
          <a:p>
            <a:pPr marL="457200" lvl="1" indent="0"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379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200"/>
            <a:ext cx="10709634" cy="4781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sz="3200" b="1" dirty="0"/>
              <a:t> </a:t>
            </a:r>
            <a:r>
              <a:rPr lang="nl-BE" sz="3200" b="1" u="sng" dirty="0"/>
              <a:t>Swift: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nl-BE" sz="2800" dirty="0"/>
          </a:p>
          <a:p>
            <a:pPr lvl="1" eaLnBrk="1" hangingPunct="1">
              <a:defRPr/>
            </a:pPr>
            <a:r>
              <a:rPr lang="nl-BE" sz="2800" dirty="0"/>
              <a:t>Remise </a:t>
            </a:r>
            <a:r>
              <a:rPr lang="nl-BE" sz="2800" b="1" dirty="0">
                <a:solidFill>
                  <a:srgbClr val="FF0000"/>
                </a:solidFill>
              </a:rPr>
              <a:t>1.500 €</a:t>
            </a:r>
          </a:p>
          <a:p>
            <a:pPr marL="457200" lvl="1" indent="0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nl-BE" sz="2800" dirty="0"/>
              <a:t>Prime de reprise</a:t>
            </a:r>
            <a:r>
              <a:rPr lang="nl-BE" sz="2800" b="1" dirty="0">
                <a:solidFill>
                  <a:srgbClr val="FF0000"/>
                </a:solidFill>
              </a:rPr>
              <a:t>  1.000 € sans </a:t>
            </a:r>
            <a:r>
              <a:rPr lang="nl-BE" sz="2800" b="1" dirty="0" err="1">
                <a:solidFill>
                  <a:srgbClr val="FF0000"/>
                </a:solidFill>
              </a:rPr>
              <a:t>condition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  <a:defRPr/>
            </a:pPr>
            <a:r>
              <a:rPr lang="nl-BE" sz="2800" b="1" dirty="0">
                <a:solidFill>
                  <a:srgbClr val="FF0000"/>
                </a:solidFill>
              </a:rPr>
              <a:t>OU</a:t>
            </a:r>
          </a:p>
          <a:p>
            <a:pPr marL="457200" lvl="1" indent="0" algn="ctr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nl-BE" sz="2800" dirty="0"/>
              <a:t>Prime de recyclage</a:t>
            </a:r>
            <a:r>
              <a:rPr lang="nl-BE" sz="2800" b="1" dirty="0">
                <a:solidFill>
                  <a:srgbClr val="FF0000"/>
                </a:solidFill>
              </a:rPr>
              <a:t>  2.500 € avec conditions</a:t>
            </a:r>
          </a:p>
          <a:p>
            <a:pPr marL="457200" lvl="1" indent="0"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993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200"/>
            <a:ext cx="10709634" cy="4781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sz="3200" b="1" dirty="0"/>
              <a:t> </a:t>
            </a:r>
            <a:r>
              <a:rPr lang="nl-BE" sz="3200" b="1" u="sng" dirty="0" err="1"/>
              <a:t>Ignis</a:t>
            </a:r>
            <a:r>
              <a:rPr lang="nl-BE" sz="3200" b="1" u="sng" dirty="0"/>
              <a:t>: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nl-BE" sz="2800" dirty="0"/>
          </a:p>
          <a:p>
            <a:pPr lvl="1">
              <a:defRPr/>
            </a:pPr>
            <a:r>
              <a:rPr lang="nl-BE" sz="2800" dirty="0"/>
              <a:t>Remise </a:t>
            </a:r>
            <a:r>
              <a:rPr lang="nl-BE" sz="2800" b="1" dirty="0">
                <a:solidFill>
                  <a:srgbClr val="FF0000"/>
                </a:solidFill>
              </a:rPr>
              <a:t>1.250 €</a:t>
            </a:r>
          </a:p>
          <a:p>
            <a:pPr marL="457200" lvl="1" indent="0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nl-BE" sz="2800" dirty="0"/>
              <a:t>Prime de reprise</a:t>
            </a:r>
            <a:r>
              <a:rPr lang="nl-BE" sz="2800" b="1" dirty="0">
                <a:solidFill>
                  <a:srgbClr val="FF0000"/>
                </a:solidFill>
              </a:rPr>
              <a:t>  1.000 € sans </a:t>
            </a:r>
            <a:r>
              <a:rPr lang="nl-BE" sz="2800" b="1" dirty="0" err="1">
                <a:solidFill>
                  <a:srgbClr val="FF0000"/>
                </a:solidFill>
              </a:rPr>
              <a:t>condition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  <a:defRPr/>
            </a:pPr>
            <a:r>
              <a:rPr lang="nl-BE" sz="2800" b="1" dirty="0">
                <a:solidFill>
                  <a:srgbClr val="FF0000"/>
                </a:solidFill>
              </a:rPr>
              <a:t>OU</a:t>
            </a:r>
          </a:p>
          <a:p>
            <a:pPr marL="457200" lvl="1" indent="0" algn="ctr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nl-BE" sz="2800" dirty="0"/>
              <a:t>Prime de recyclage</a:t>
            </a:r>
            <a:r>
              <a:rPr lang="nl-BE" sz="2800" b="1" dirty="0">
                <a:solidFill>
                  <a:srgbClr val="FF0000"/>
                </a:solidFill>
              </a:rPr>
              <a:t>  2.000 € avec conditions</a:t>
            </a:r>
          </a:p>
          <a:p>
            <a:pPr marL="457200" lvl="1" indent="0"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828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200"/>
            <a:ext cx="10709634" cy="4781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sz="3200" b="1" dirty="0"/>
              <a:t> </a:t>
            </a:r>
            <a:r>
              <a:rPr lang="nl-BE" sz="3200" b="1" u="sng" dirty="0"/>
              <a:t>Baleno:</a:t>
            </a:r>
          </a:p>
          <a:p>
            <a:pPr marL="0" indent="0">
              <a:buNone/>
              <a:defRPr/>
            </a:pPr>
            <a:endParaRPr lang="nl-BE" sz="1600" dirty="0"/>
          </a:p>
          <a:p>
            <a:pPr lvl="1" eaLnBrk="1" hangingPunct="1">
              <a:defRPr/>
            </a:pPr>
            <a:r>
              <a:rPr lang="nl-BE" sz="2800" dirty="0"/>
              <a:t>Remise </a:t>
            </a:r>
            <a:r>
              <a:rPr lang="nl-BE" sz="2800" b="1" dirty="0">
                <a:solidFill>
                  <a:srgbClr val="FF0000"/>
                </a:solidFill>
              </a:rPr>
              <a:t>750 € </a:t>
            </a:r>
          </a:p>
          <a:p>
            <a:pPr marL="457200" lvl="1" indent="0">
              <a:buNone/>
              <a:defRPr/>
            </a:pPr>
            <a:endParaRPr lang="nl-BE" sz="2800" dirty="0"/>
          </a:p>
          <a:p>
            <a:pPr lvl="1" eaLnBrk="1" hangingPunct="1">
              <a:defRPr/>
            </a:pPr>
            <a:r>
              <a:rPr lang="nl-BE" sz="2800" dirty="0"/>
              <a:t>Prime Festival </a:t>
            </a:r>
            <a:r>
              <a:rPr lang="nl-BE" sz="2800" b="1" dirty="0">
                <a:solidFill>
                  <a:srgbClr val="FF0000"/>
                </a:solidFill>
              </a:rPr>
              <a:t>2.000 € </a:t>
            </a:r>
            <a:r>
              <a:rPr lang="nl-BE" sz="2800" dirty="0"/>
              <a:t>(facturation au + tard 28/02)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nl-BE" sz="2800" dirty="0"/>
              <a:t>Prime de reprise</a:t>
            </a:r>
            <a:r>
              <a:rPr lang="nl-BE" sz="2800" b="1" dirty="0">
                <a:solidFill>
                  <a:srgbClr val="FF0000"/>
                </a:solidFill>
              </a:rPr>
              <a:t> 1.250 € sans </a:t>
            </a:r>
            <a:r>
              <a:rPr lang="nl-BE" sz="2800" b="1" dirty="0" err="1">
                <a:solidFill>
                  <a:srgbClr val="FF0000"/>
                </a:solidFill>
              </a:rPr>
              <a:t>condition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  <a:defRPr/>
            </a:pPr>
            <a:r>
              <a:rPr lang="nl-BE" sz="2800" b="1" dirty="0">
                <a:solidFill>
                  <a:srgbClr val="FF0000"/>
                </a:solidFill>
              </a:rPr>
              <a:t>OU</a:t>
            </a:r>
          </a:p>
          <a:p>
            <a:pPr lvl="1" eaLnBrk="1" hangingPunct="1">
              <a:defRPr/>
            </a:pPr>
            <a:r>
              <a:rPr lang="nl-BE" sz="2800" dirty="0"/>
              <a:t>Prime de recyclage</a:t>
            </a:r>
            <a:r>
              <a:rPr lang="nl-BE" sz="2800" b="1" dirty="0">
                <a:solidFill>
                  <a:srgbClr val="FF0000"/>
                </a:solidFill>
              </a:rPr>
              <a:t> 2.750 € avec conditions</a:t>
            </a:r>
          </a:p>
          <a:p>
            <a:pPr marL="457200" lvl="1" indent="0"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541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71921"/>
            <a:ext cx="85788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b="1" dirty="0">
                <a:solidFill>
                  <a:srgbClr val="000000"/>
                </a:solidFill>
              </a:rPr>
              <a:t> </a:t>
            </a:r>
            <a:r>
              <a:rPr lang="nl-BE" b="1" u="sng" dirty="0" err="1">
                <a:solidFill>
                  <a:srgbClr val="000000"/>
                </a:solidFill>
              </a:rPr>
              <a:t>Jimny</a:t>
            </a:r>
            <a:r>
              <a:rPr lang="nl-BE" b="1" u="sng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  <a:defRPr/>
            </a:pPr>
            <a:endParaRPr lang="nl-BE" sz="16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nl-BE" dirty="0">
                <a:solidFill>
                  <a:srgbClr val="000000"/>
                </a:solidFill>
              </a:rPr>
              <a:t>Remise </a:t>
            </a:r>
            <a:r>
              <a:rPr lang="nl-BE" b="1" dirty="0">
                <a:solidFill>
                  <a:srgbClr val="FF0000"/>
                </a:solidFill>
              </a:rPr>
              <a:t>750 €</a:t>
            </a:r>
          </a:p>
          <a:p>
            <a:pPr lvl="1" eaLnBrk="1" hangingPunct="1">
              <a:defRPr/>
            </a:pPr>
            <a:endParaRPr lang="nl-BE" sz="18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nl-BE" dirty="0">
                <a:solidFill>
                  <a:srgbClr val="000000"/>
                </a:solidFill>
              </a:rPr>
              <a:t>Prime de reprise </a:t>
            </a:r>
            <a:r>
              <a:rPr lang="nl-BE" b="1" dirty="0">
                <a:solidFill>
                  <a:srgbClr val="FF0000"/>
                </a:solidFill>
              </a:rPr>
              <a:t>750 €</a:t>
            </a:r>
            <a:endParaRPr lang="nl-BE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nl-BE" b="1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nl-BE" dirty="0">
                <a:solidFill>
                  <a:srgbClr val="000000"/>
                </a:solidFill>
              </a:rPr>
              <a:t>Avantage clients Dakota </a:t>
            </a:r>
            <a:r>
              <a:rPr lang="nl-BE" b="1" dirty="0">
                <a:solidFill>
                  <a:srgbClr val="FF0000"/>
                </a:solidFill>
              </a:rPr>
              <a:t>1.100 €</a:t>
            </a:r>
          </a:p>
        </p:txBody>
      </p:sp>
    </p:spTree>
    <p:extLst>
      <p:ext uri="{BB962C8B-B14F-4D97-AF65-F5344CB8AC3E}">
        <p14:creationId xmlns:p14="http://schemas.microsoft.com/office/powerpoint/2010/main" val="44256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200"/>
            <a:ext cx="10709634" cy="4781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sz="3200" b="1" dirty="0"/>
              <a:t> </a:t>
            </a:r>
            <a:r>
              <a:rPr lang="nl-BE" sz="3200" b="1" u="sng" dirty="0" err="1"/>
              <a:t>Vitara</a:t>
            </a:r>
            <a:r>
              <a:rPr lang="nl-BE" sz="3200" b="1" u="sng" dirty="0"/>
              <a:t> </a:t>
            </a:r>
            <a:r>
              <a:rPr lang="nl-BE" sz="3200" b="1" u="sng" dirty="0" err="1"/>
              <a:t>Jn.Joy</a:t>
            </a:r>
            <a:r>
              <a:rPr lang="nl-BE" sz="3200" b="1" u="sng" dirty="0"/>
              <a:t>:</a:t>
            </a:r>
          </a:p>
          <a:p>
            <a:pPr marL="0" indent="0">
              <a:buNone/>
              <a:defRPr/>
            </a:pPr>
            <a:endParaRPr lang="nl-BE" sz="1600" dirty="0"/>
          </a:p>
          <a:p>
            <a:pPr lvl="1" eaLnBrk="1" hangingPunct="1">
              <a:defRPr/>
            </a:pPr>
            <a:r>
              <a:rPr lang="nl-BE" sz="2800" dirty="0"/>
              <a:t>Remise </a:t>
            </a:r>
            <a:r>
              <a:rPr lang="nl-BE" sz="2800" b="1" dirty="0">
                <a:solidFill>
                  <a:srgbClr val="FF0000"/>
                </a:solidFill>
              </a:rPr>
              <a:t>1.500 € </a:t>
            </a:r>
          </a:p>
          <a:p>
            <a:pPr marL="457200" lvl="1" indent="0">
              <a:buNone/>
              <a:defRPr/>
            </a:pPr>
            <a:endParaRPr lang="nl-BE" sz="2800" dirty="0"/>
          </a:p>
          <a:p>
            <a:pPr lvl="1" eaLnBrk="1" hangingPunct="1">
              <a:defRPr/>
            </a:pPr>
            <a:r>
              <a:rPr lang="nl-BE" sz="2800" dirty="0"/>
              <a:t>Prime Salon </a:t>
            </a:r>
            <a:r>
              <a:rPr lang="nl-BE" sz="2800" b="1" dirty="0">
                <a:solidFill>
                  <a:srgbClr val="FF0000"/>
                </a:solidFill>
              </a:rPr>
              <a:t>1.500 € </a:t>
            </a:r>
            <a:r>
              <a:rPr lang="nl-BE" sz="2800" dirty="0"/>
              <a:t>(pour les derniers exemplaires</a:t>
            </a:r>
            <a:r>
              <a:rPr lang="mr-IN" sz="2800" dirty="0"/>
              <a:t>…</a:t>
            </a:r>
            <a:r>
              <a:rPr lang="nl-BE" sz="2800" dirty="0"/>
              <a:t>)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nl-BE" sz="2800" dirty="0"/>
              <a:t>Prime de reprise</a:t>
            </a:r>
            <a:r>
              <a:rPr lang="nl-BE" sz="2800" b="1" dirty="0">
                <a:solidFill>
                  <a:srgbClr val="FF0000"/>
                </a:solidFill>
              </a:rPr>
              <a:t> 1.000 € sans </a:t>
            </a:r>
            <a:r>
              <a:rPr lang="nl-BE" sz="2800" b="1" dirty="0" err="1">
                <a:solidFill>
                  <a:srgbClr val="FF0000"/>
                </a:solidFill>
              </a:rPr>
              <a:t>condition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  <a:defRPr/>
            </a:pPr>
            <a:r>
              <a:rPr lang="nl-BE" sz="2800" b="1" dirty="0">
                <a:solidFill>
                  <a:srgbClr val="FF0000"/>
                </a:solidFill>
              </a:rPr>
              <a:t>ou</a:t>
            </a:r>
          </a:p>
          <a:p>
            <a:pPr lvl="1" eaLnBrk="1" hangingPunct="1">
              <a:defRPr/>
            </a:pPr>
            <a:r>
              <a:rPr lang="nl-BE" sz="2800" dirty="0"/>
              <a:t>Prime de recyclage</a:t>
            </a:r>
            <a:r>
              <a:rPr lang="nl-BE" sz="2800" b="1" dirty="0">
                <a:solidFill>
                  <a:srgbClr val="FF0000"/>
                </a:solidFill>
              </a:rPr>
              <a:t> 2.500 € avec conditions</a:t>
            </a:r>
          </a:p>
          <a:p>
            <a:pPr marL="457200" lvl="1" indent="0"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02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200"/>
            <a:ext cx="10709634" cy="4781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sz="3200" b="1" dirty="0"/>
              <a:t> </a:t>
            </a:r>
            <a:r>
              <a:rPr lang="nl-BE" sz="3200" b="1" u="sng" dirty="0" err="1"/>
              <a:t>Vitara</a:t>
            </a:r>
            <a:r>
              <a:rPr lang="nl-BE" sz="3200" b="1" u="sng" dirty="0"/>
              <a:t> &amp; S-Cross:</a:t>
            </a:r>
          </a:p>
          <a:p>
            <a:pPr marL="0" indent="0">
              <a:buNone/>
              <a:defRPr/>
            </a:pPr>
            <a:endParaRPr lang="nl-BE" sz="1600" dirty="0"/>
          </a:p>
          <a:p>
            <a:pPr lvl="1" eaLnBrk="1" hangingPunct="1">
              <a:defRPr/>
            </a:pPr>
            <a:r>
              <a:rPr lang="nl-BE" sz="2800" dirty="0"/>
              <a:t>Remise </a:t>
            </a:r>
            <a:r>
              <a:rPr lang="nl-BE" sz="2800" b="1" dirty="0">
                <a:solidFill>
                  <a:srgbClr val="FF0000"/>
                </a:solidFill>
              </a:rPr>
              <a:t>1.500 € </a:t>
            </a:r>
          </a:p>
          <a:p>
            <a:pPr marL="457200" lvl="1" indent="0">
              <a:buNone/>
              <a:defRPr/>
            </a:pPr>
            <a:endParaRPr lang="nl-BE" sz="28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nl-BE" sz="2800" dirty="0"/>
              <a:t>Prime de reprise</a:t>
            </a:r>
            <a:r>
              <a:rPr lang="nl-BE" sz="2800" b="1" dirty="0">
                <a:solidFill>
                  <a:srgbClr val="FF0000"/>
                </a:solidFill>
              </a:rPr>
              <a:t> 1.000 € sans </a:t>
            </a:r>
            <a:r>
              <a:rPr lang="nl-BE" sz="2800" b="1" dirty="0" err="1">
                <a:solidFill>
                  <a:srgbClr val="FF0000"/>
                </a:solidFill>
              </a:rPr>
              <a:t>condition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  <a:defRPr/>
            </a:pPr>
            <a:r>
              <a:rPr lang="nl-BE" sz="2800" b="1" dirty="0">
                <a:solidFill>
                  <a:srgbClr val="FF0000"/>
                </a:solidFill>
              </a:rPr>
              <a:t>ou</a:t>
            </a:r>
          </a:p>
          <a:p>
            <a:pPr lvl="1" eaLnBrk="1" hangingPunct="1">
              <a:defRPr/>
            </a:pPr>
            <a:r>
              <a:rPr lang="nl-BE" sz="2800" dirty="0"/>
              <a:t>Prime de recyclage</a:t>
            </a:r>
            <a:r>
              <a:rPr lang="nl-BE" sz="2800" b="1" dirty="0">
                <a:solidFill>
                  <a:srgbClr val="FF0000"/>
                </a:solidFill>
              </a:rPr>
              <a:t> 2.500 € avec conditions</a:t>
            </a:r>
          </a:p>
          <a:p>
            <a:pPr marL="457200" lvl="1" indent="0"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72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Résultats de Ventes VN  jan-</a:t>
            </a:r>
            <a:r>
              <a:rPr lang="fr-BE" altLang="en-US" dirty="0" err="1"/>
              <a:t>nov</a:t>
            </a:r>
            <a:r>
              <a:rPr lang="fr-BE" altLang="en-US" dirty="0"/>
              <a:t> 2017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926903" y="5671649"/>
            <a:ext cx="8229600" cy="1049662"/>
          </a:xfrm>
        </p:spPr>
        <p:txBody>
          <a:bodyPr/>
          <a:lstStyle/>
          <a:p>
            <a:r>
              <a:rPr lang="nl-BE" altLang="en-US" dirty="0"/>
              <a:t>104% pr. 2016 (+ 200 </a:t>
            </a:r>
            <a:r>
              <a:rPr lang="nl-BE" altLang="en-US" dirty="0" err="1"/>
              <a:t>retails</a:t>
            </a:r>
            <a:r>
              <a:rPr lang="nl-BE" altLang="en-US" dirty="0"/>
              <a:t>)</a:t>
            </a:r>
          </a:p>
          <a:p>
            <a:r>
              <a:rPr lang="nl-BE" altLang="en-US" dirty="0"/>
              <a:t>97% pr. À </a:t>
            </a:r>
            <a:r>
              <a:rPr lang="nl-BE" altLang="en-US" dirty="0" err="1"/>
              <a:t>l’objectif</a:t>
            </a:r>
            <a:endParaRPr lang="nl-BE" altLang="en-US" dirty="0"/>
          </a:p>
          <a:p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989517"/>
              </p:ext>
            </p:extLst>
          </p:nvPr>
        </p:nvGraphicFramePr>
        <p:xfrm>
          <a:off x="1124955" y="1273528"/>
          <a:ext cx="940117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21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Campagnes Commerciales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3956"/>
            <a:ext cx="10709634" cy="47815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nl-BE" sz="3200" b="1" dirty="0"/>
              <a:t> </a:t>
            </a:r>
            <a:r>
              <a:rPr lang="nl-BE" sz="3200" b="1" u="sng" dirty="0">
                <a:solidFill>
                  <a:srgbClr val="FF0000"/>
                </a:solidFill>
              </a:rPr>
              <a:t>Super action </a:t>
            </a:r>
            <a:r>
              <a:rPr lang="nl-BE" sz="3200" b="1" u="sng" dirty="0"/>
              <a:t>Vitara &amp; S-Cross Essence :</a:t>
            </a:r>
          </a:p>
          <a:p>
            <a:pPr marL="0" indent="0">
              <a:buNone/>
              <a:defRPr/>
            </a:pPr>
            <a:endParaRPr lang="nl-BE" sz="1600" dirty="0"/>
          </a:p>
          <a:p>
            <a:pPr marL="0" indent="0">
              <a:buNone/>
              <a:defRPr/>
            </a:pPr>
            <a:r>
              <a:rPr lang="nl-BE" dirty="0"/>
              <a:t>Suzuki double la prime de recyclage si vous remplacez votre Diesel par un Vitara ou S-Cross essence :</a:t>
            </a:r>
            <a:endParaRPr lang="nl-BE" sz="28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nl-BE" sz="2800" dirty="0"/>
              <a:t>		</a:t>
            </a:r>
          </a:p>
          <a:p>
            <a:pPr marL="457200" lvl="1" indent="0" eaLnBrk="1" hangingPunct="1">
              <a:buNone/>
              <a:defRPr/>
            </a:pPr>
            <a:r>
              <a:rPr lang="nl-BE" sz="2800" dirty="0"/>
              <a:t>	</a:t>
            </a:r>
            <a:r>
              <a:rPr lang="nl-BE" sz="3600" dirty="0"/>
              <a:t>Prime de recyclage</a:t>
            </a:r>
            <a:r>
              <a:rPr lang="nl-BE" sz="3600" b="1" dirty="0">
                <a:solidFill>
                  <a:srgbClr val="FF0000"/>
                </a:solidFill>
              </a:rPr>
              <a:t> 5.000 € avec conditions</a:t>
            </a:r>
          </a:p>
          <a:p>
            <a:pPr marL="457200" lvl="1" indent="0" eaLnBrk="1" hangingPunct="1">
              <a:buNone/>
              <a:defRPr/>
            </a:pPr>
            <a:endParaRPr lang="nl-BE" dirty="0"/>
          </a:p>
          <a:p>
            <a:pPr marL="0" indent="0">
              <a:buNone/>
              <a:defRPr/>
            </a:pPr>
            <a:r>
              <a:rPr lang="nl-BE" sz="2400" b="1" u="sng" dirty="0"/>
              <a:t>Conditions :</a:t>
            </a:r>
          </a:p>
          <a:p>
            <a:pPr>
              <a:defRPr/>
            </a:pPr>
            <a:r>
              <a:rPr lang="nl-BE" sz="2400" dirty="0"/>
              <a:t>Achat </a:t>
            </a:r>
            <a:r>
              <a:rPr lang="nl-BE" sz="2400" dirty="0" err="1"/>
              <a:t>Vitara</a:t>
            </a:r>
            <a:r>
              <a:rPr lang="nl-BE" sz="2400" dirty="0"/>
              <a:t> </a:t>
            </a:r>
            <a:r>
              <a:rPr lang="nl-BE" sz="2400" dirty="0" err="1"/>
              <a:t>ou</a:t>
            </a:r>
            <a:r>
              <a:rPr lang="nl-BE" sz="2400" dirty="0"/>
              <a:t> S-Cross Essence</a:t>
            </a:r>
            <a:endParaRPr lang="nl-BE" sz="1200" dirty="0"/>
          </a:p>
          <a:p>
            <a:pPr>
              <a:defRPr/>
            </a:pPr>
            <a:r>
              <a:rPr lang="nl-BE" sz="2400" dirty="0"/>
              <a:t>Un véhicule Diesel doit être recyclé</a:t>
            </a:r>
          </a:p>
        </p:txBody>
      </p:sp>
    </p:spTree>
    <p:extLst>
      <p:ext uri="{BB962C8B-B14F-4D97-AF65-F5344CB8AC3E}">
        <p14:creationId xmlns:p14="http://schemas.microsoft.com/office/powerpoint/2010/main" val="7593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029624">
            <a:off x="838200" y="365125"/>
            <a:ext cx="10515600" cy="13255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0632732">
            <a:off x="1564600" y="2162155"/>
            <a:ext cx="10151889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6600" b="1" dirty="0">
                <a:solidFill>
                  <a:schemeClr val="bg1"/>
                </a:solidFill>
              </a:rPr>
              <a:t>VITARA</a:t>
            </a:r>
            <a:r>
              <a:rPr lang="fr-BE" sz="5400" b="1" dirty="0">
                <a:solidFill>
                  <a:schemeClr val="bg1"/>
                </a:solidFill>
              </a:rPr>
              <a:t> à partir de 12.440€</a:t>
            </a:r>
          </a:p>
          <a:p>
            <a:pPr algn="ctr"/>
            <a:r>
              <a:rPr lang="fr-BE" sz="6600" b="1" dirty="0">
                <a:solidFill>
                  <a:schemeClr val="bg1"/>
                </a:solidFill>
              </a:rPr>
              <a:t>S-CROSS</a:t>
            </a:r>
            <a:r>
              <a:rPr lang="fr-BE" sz="5400" b="1" dirty="0">
                <a:solidFill>
                  <a:schemeClr val="bg1"/>
                </a:solidFill>
              </a:rPr>
              <a:t> à partir de 12.630€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063552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Décovitrine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22" y="1202076"/>
            <a:ext cx="9761144" cy="5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5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050" y="365125"/>
            <a:ext cx="9678749" cy="1325563"/>
          </a:xfrm>
        </p:spPr>
        <p:txBody>
          <a:bodyPr>
            <a:normAutofit/>
          </a:bodyPr>
          <a:lstStyle/>
          <a:p>
            <a:r>
              <a:rPr lang="nl-BE" dirty="0"/>
              <a:t>La </a:t>
            </a:r>
            <a:r>
              <a:rPr lang="nl-BE" dirty="0" err="1"/>
              <a:t>valeur</a:t>
            </a:r>
            <a:r>
              <a:rPr lang="nl-BE" dirty="0"/>
              <a:t> à </a:t>
            </a:r>
            <a:r>
              <a:rPr lang="nl-BE" dirty="0" err="1"/>
              <a:t>travailler</a:t>
            </a:r>
            <a:r>
              <a:rPr lang="nl-BE" dirty="0"/>
              <a:t> en 2018 : la </a:t>
            </a:r>
            <a:r>
              <a:rPr lang="nl-BE" dirty="0" err="1"/>
              <a:t>fiabilité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050" y="1825625"/>
            <a:ext cx="9678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Etude : J.D. Power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“Consumentenbond Nederland” = </a:t>
            </a:r>
            <a:r>
              <a:rPr lang="nl-BE" dirty="0" err="1"/>
              <a:t>Teste</a:t>
            </a:r>
            <a:r>
              <a:rPr lang="nl-BE" dirty="0"/>
              <a:t> </a:t>
            </a:r>
            <a:r>
              <a:rPr lang="nl-BE" dirty="0" err="1"/>
              <a:t>Achat</a:t>
            </a:r>
            <a:r>
              <a:rPr lang="nl-BE" dirty="0"/>
              <a:t> en Hollande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151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310"/>
            <a:ext cx="10515600" cy="1325563"/>
          </a:xfrm>
        </p:spPr>
        <p:txBody>
          <a:bodyPr/>
          <a:lstStyle/>
          <a:p>
            <a:r>
              <a:rPr lang="nl-BE" dirty="0"/>
              <a:t>Festival 2018 # </a:t>
            </a:r>
            <a:r>
              <a:rPr lang="nl-BE" dirty="0" err="1"/>
              <a:t>JapanDeals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8841"/>
            <a:ext cx="100002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Des prix nets de base </a:t>
            </a:r>
            <a:r>
              <a:rPr lang="nl-BE" dirty="0" err="1"/>
              <a:t>spectaculaires</a:t>
            </a:r>
            <a:endParaRPr lang="nl-BE" dirty="0"/>
          </a:p>
          <a:p>
            <a:endParaRPr lang="nl-BE" dirty="0"/>
          </a:p>
          <a:p>
            <a:r>
              <a:rPr lang="nl-BE" dirty="0"/>
              <a:t>Des remises “</a:t>
            </a:r>
            <a:r>
              <a:rPr lang="nl-BE" dirty="0" err="1"/>
              <a:t>jamais</a:t>
            </a:r>
            <a:r>
              <a:rPr lang="nl-BE" dirty="0"/>
              <a:t> vues”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sz="3200" b="1" dirty="0">
                <a:solidFill>
                  <a:srgbClr val="00B050"/>
                </a:solidFill>
              </a:rPr>
              <a:t>Suzuki double la prime de recyclage pour les </a:t>
            </a:r>
            <a:r>
              <a:rPr lang="nl-BE" sz="3200" b="1" dirty="0" err="1">
                <a:solidFill>
                  <a:srgbClr val="00B050"/>
                </a:solidFill>
              </a:rPr>
              <a:t>voitures</a:t>
            </a:r>
            <a:r>
              <a:rPr lang="nl-BE" sz="3200" b="1" dirty="0">
                <a:solidFill>
                  <a:srgbClr val="00B050"/>
                </a:solidFill>
              </a:rPr>
              <a:t>  diesel à </a:t>
            </a:r>
            <a:r>
              <a:rPr lang="nl-BE" sz="3200" b="1" dirty="0" err="1">
                <a:solidFill>
                  <a:srgbClr val="00B050"/>
                </a:solidFill>
              </a:rPr>
              <a:t>l’achat</a:t>
            </a:r>
            <a:r>
              <a:rPr lang="nl-BE" sz="3200" b="1" dirty="0">
                <a:solidFill>
                  <a:srgbClr val="00B050"/>
                </a:solidFill>
              </a:rPr>
              <a:t> </a:t>
            </a:r>
            <a:r>
              <a:rPr lang="nl-BE" sz="3200" b="1" dirty="0" err="1">
                <a:solidFill>
                  <a:srgbClr val="00B050"/>
                </a:solidFill>
              </a:rPr>
              <a:t>d’un</a:t>
            </a:r>
            <a:r>
              <a:rPr lang="nl-BE" sz="3200" b="1" dirty="0">
                <a:solidFill>
                  <a:srgbClr val="00B050"/>
                </a:solidFill>
              </a:rPr>
              <a:t> </a:t>
            </a:r>
            <a:r>
              <a:rPr lang="nl-BE" sz="3200" b="1" dirty="0" err="1">
                <a:solidFill>
                  <a:srgbClr val="00B050"/>
                </a:solidFill>
              </a:rPr>
              <a:t>Vitara</a:t>
            </a:r>
            <a:r>
              <a:rPr lang="nl-BE" sz="3200" b="1" dirty="0">
                <a:solidFill>
                  <a:srgbClr val="00B050"/>
                </a:solidFill>
              </a:rPr>
              <a:t> </a:t>
            </a:r>
            <a:r>
              <a:rPr lang="nl-BE" sz="3200" b="1" dirty="0" err="1">
                <a:solidFill>
                  <a:srgbClr val="00B050"/>
                </a:solidFill>
              </a:rPr>
              <a:t>ou</a:t>
            </a:r>
            <a:r>
              <a:rPr lang="nl-BE" sz="3200" b="1" dirty="0">
                <a:solidFill>
                  <a:srgbClr val="00B050"/>
                </a:solidFill>
              </a:rPr>
              <a:t> S-cross essence!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168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altLang="en-US" dirty="0"/>
              <a:t>Résultats de Ventes VN jan-</a:t>
            </a:r>
            <a:r>
              <a:rPr lang="fr-BE" altLang="en-US" dirty="0" err="1"/>
              <a:t>nov</a:t>
            </a:r>
            <a:r>
              <a:rPr lang="fr-BE" altLang="en-US" dirty="0"/>
              <a:t> 2017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941357" y="5340312"/>
            <a:ext cx="8229600" cy="1249362"/>
          </a:xfrm>
        </p:spPr>
        <p:txBody>
          <a:bodyPr>
            <a:normAutofit fontScale="92500" lnSpcReduction="20000"/>
          </a:bodyPr>
          <a:lstStyle/>
          <a:p>
            <a:r>
              <a:rPr lang="nl-BE" altLang="en-US" dirty="0" err="1"/>
              <a:t>Vitara</a:t>
            </a:r>
            <a:r>
              <a:rPr lang="nl-BE" altLang="en-US" dirty="0"/>
              <a:t> </a:t>
            </a:r>
            <a:r>
              <a:rPr lang="nl-BE" altLang="en-US" dirty="0" err="1"/>
              <a:t>s’est</a:t>
            </a:r>
            <a:r>
              <a:rPr lang="nl-BE" altLang="en-US" dirty="0"/>
              <a:t> </a:t>
            </a:r>
            <a:r>
              <a:rPr lang="nl-BE" altLang="en-US" dirty="0" err="1"/>
              <a:t>bien</a:t>
            </a:r>
            <a:r>
              <a:rPr lang="nl-BE" altLang="en-US" dirty="0"/>
              <a:t> </a:t>
            </a:r>
            <a:r>
              <a:rPr lang="nl-BE" altLang="en-US" dirty="0" err="1"/>
              <a:t>repris</a:t>
            </a:r>
            <a:r>
              <a:rPr lang="nl-BE" altLang="en-US" dirty="0"/>
              <a:t> </a:t>
            </a:r>
          </a:p>
          <a:p>
            <a:r>
              <a:rPr lang="nl-BE" altLang="en-US" dirty="0"/>
              <a:t>S-Cross </a:t>
            </a:r>
            <a:r>
              <a:rPr lang="nl-BE" altLang="en-US" dirty="0" err="1"/>
              <a:t>reste</a:t>
            </a:r>
            <a:r>
              <a:rPr lang="nl-BE" altLang="en-US" dirty="0"/>
              <a:t> </a:t>
            </a:r>
            <a:r>
              <a:rPr lang="nl-BE" altLang="en-US" dirty="0" err="1"/>
              <a:t>impeccable</a:t>
            </a:r>
            <a:endParaRPr lang="nl-BE" altLang="en-US" dirty="0"/>
          </a:p>
          <a:p>
            <a:r>
              <a:rPr lang="nl-BE" altLang="en-US" dirty="0"/>
              <a:t>Nouvelle Swift = démarrage plus lent que prévu</a:t>
            </a:r>
          </a:p>
          <a:p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085087"/>
              </p:ext>
            </p:extLst>
          </p:nvPr>
        </p:nvGraphicFramePr>
        <p:xfrm>
          <a:off x="1596980" y="1300766"/>
          <a:ext cx="7980407" cy="400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890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9207"/>
            <a:ext cx="10515600" cy="1325563"/>
          </a:xfrm>
        </p:spPr>
        <p:txBody>
          <a:bodyPr/>
          <a:lstStyle/>
          <a:p>
            <a:pPr algn="l" eaLnBrk="1" hangingPunct="1"/>
            <a:r>
              <a:rPr lang="fr-BE" altLang="en-US" dirty="0"/>
              <a:t>Résultats de Ventes VN jan-</a:t>
            </a:r>
            <a:r>
              <a:rPr lang="fr-BE" altLang="en-US" dirty="0" err="1"/>
              <a:t>nov</a:t>
            </a:r>
            <a:r>
              <a:rPr lang="fr-BE" altLang="en-US" dirty="0"/>
              <a:t> 2017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941357" y="6002766"/>
            <a:ext cx="8229600" cy="586907"/>
          </a:xfrm>
        </p:spPr>
        <p:txBody>
          <a:bodyPr>
            <a:normAutofit/>
          </a:bodyPr>
          <a:lstStyle/>
          <a:p>
            <a:r>
              <a:rPr lang="nl-BE" altLang="en-US" dirty="0"/>
              <a:t>104% </a:t>
            </a:r>
            <a:r>
              <a:rPr lang="nl-BE" altLang="en-US" dirty="0" err="1"/>
              <a:t>vs</a:t>
            </a:r>
            <a:r>
              <a:rPr lang="nl-BE" altLang="en-US" dirty="0"/>
              <a:t> 2016 (+ 600 </a:t>
            </a:r>
            <a:r>
              <a:rPr lang="nl-BE" altLang="en-US" dirty="0" err="1"/>
              <a:t>contacts</a:t>
            </a:r>
            <a:r>
              <a:rPr lang="nl-BE" altLang="en-US" dirty="0"/>
              <a:t> </a:t>
            </a:r>
            <a:r>
              <a:rPr lang="nl-BE" altLang="en-US" dirty="0" err="1"/>
              <a:t>uniques</a:t>
            </a:r>
            <a:r>
              <a:rPr lang="nl-BE" altLang="en-US" dirty="0"/>
              <a:t>)</a:t>
            </a:r>
          </a:p>
          <a:p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834657"/>
              </p:ext>
            </p:extLst>
          </p:nvPr>
        </p:nvGraphicFramePr>
        <p:xfrm>
          <a:off x="1295010" y="1198875"/>
          <a:ext cx="849439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54633"/>
              </p:ext>
            </p:extLst>
          </p:nvPr>
        </p:nvGraphicFramePr>
        <p:xfrm>
          <a:off x="1295010" y="5247000"/>
          <a:ext cx="5143500" cy="600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0609663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1281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515305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243081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107365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1802792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7612235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972350968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CONVERSION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8668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S-CROSS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IGNIS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CELERIO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9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805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6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992" y="-221472"/>
            <a:ext cx="10515600" cy="1325563"/>
          </a:xfrm>
        </p:spPr>
        <p:txBody>
          <a:bodyPr/>
          <a:lstStyle/>
          <a:p>
            <a:pPr algn="l" eaLnBrk="1" hangingPunct="1"/>
            <a:r>
              <a:rPr lang="fr-BE" altLang="en-US" b="1" dirty="0"/>
              <a:t>Résultats GDL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457" y="5796951"/>
            <a:ext cx="980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/>
              <a:t>Luxembourg : 1,29% pr. 1,15% (+ 98 immatriculations)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70" y="698791"/>
            <a:ext cx="7159923" cy="49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6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Swift Sport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26" y="29294"/>
            <a:ext cx="9213010" cy="68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2" y="89830"/>
            <a:ext cx="4810796" cy="275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656" y="3752417"/>
            <a:ext cx="4467849" cy="310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214" y="4212413"/>
            <a:ext cx="3428337" cy="2465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760" y="239560"/>
            <a:ext cx="5696745" cy="2743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12" y="4212413"/>
            <a:ext cx="3436313" cy="24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2603" cy="325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051" y="3506401"/>
            <a:ext cx="4569429" cy="2827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913" y="211873"/>
            <a:ext cx="4569429" cy="2405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756" y="1706677"/>
            <a:ext cx="2534004" cy="4448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909" y="3392500"/>
            <a:ext cx="3428413" cy="32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7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Caractéristiques techniques Swift Sport´18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Toujours : 5-PORTES  &amp;  2WD</a:t>
            </a:r>
          </a:p>
          <a:p>
            <a:endParaRPr lang="fr-BE" dirty="0"/>
          </a:p>
          <a:p>
            <a:r>
              <a:rPr lang="fr-BE" dirty="0"/>
              <a:t>Moteur : 	1.4l </a:t>
            </a:r>
            <a:r>
              <a:rPr lang="fr-BE" dirty="0" err="1"/>
              <a:t>Boosterjet</a:t>
            </a:r>
            <a:r>
              <a:rPr lang="fr-BE" dirty="0"/>
              <a:t> </a:t>
            </a:r>
          </a:p>
          <a:p>
            <a:r>
              <a:rPr lang="fr-BE" dirty="0"/>
              <a:t>Puissance:	103 kW/5.500 </a:t>
            </a:r>
            <a:r>
              <a:rPr lang="fr-BE" dirty="0" err="1"/>
              <a:t>rpm</a:t>
            </a:r>
            <a:r>
              <a:rPr lang="fr-BE" dirty="0"/>
              <a:t> ( 140 cv)</a:t>
            </a:r>
          </a:p>
          <a:p>
            <a:r>
              <a:rPr lang="fr-BE" dirty="0"/>
              <a:t>Couple  :	230 Nm/2.500  - 3.500 </a:t>
            </a:r>
            <a:r>
              <a:rPr lang="fr-BE" dirty="0" err="1"/>
              <a:t>rpm</a:t>
            </a:r>
            <a:endParaRPr lang="fr-BE" dirty="0"/>
          </a:p>
          <a:p>
            <a:r>
              <a:rPr lang="fr-BE" dirty="0"/>
              <a:t>Poids :  	970 -975 Kg</a:t>
            </a:r>
          </a:p>
          <a:p>
            <a:r>
              <a:rPr lang="fr-BE" dirty="0"/>
              <a:t>Jantes &amp; pneu :  195/45R17  jante en alliage polie</a:t>
            </a:r>
          </a:p>
          <a:p>
            <a:r>
              <a:rPr lang="fr-BE" dirty="0"/>
              <a:t>Taux de CO</a:t>
            </a:r>
            <a:r>
              <a:rPr lang="fr-BE" baseline="-25000" dirty="0"/>
              <a:t>2  </a:t>
            </a:r>
            <a:r>
              <a:rPr lang="fr-BE" dirty="0"/>
              <a:t> : 125 g/km ; consommation 5,6 l/100 km</a:t>
            </a:r>
          </a:p>
          <a:p>
            <a:endParaRPr lang="fr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858" y="1690688"/>
            <a:ext cx="4810796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166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Mangal</vt:lpstr>
      <vt:lpstr>Wingdings</vt:lpstr>
      <vt:lpstr>Office Theme</vt:lpstr>
      <vt:lpstr>PowerPoint Presentation</vt:lpstr>
      <vt:lpstr>Résultats de Ventes VN  jan-nov 2017</vt:lpstr>
      <vt:lpstr>Résultats de Ventes VN jan-nov 2017</vt:lpstr>
      <vt:lpstr>Résultats de Ventes VN jan-nov 2017</vt:lpstr>
      <vt:lpstr>Résultats GDL</vt:lpstr>
      <vt:lpstr>Swift Sport </vt:lpstr>
      <vt:lpstr>PowerPoint Presentation</vt:lpstr>
      <vt:lpstr>PowerPoint Presentation</vt:lpstr>
      <vt:lpstr>Caractéristiques techniques Swift Sport´18</vt:lpstr>
      <vt:lpstr>Swift Sport 2018</vt:lpstr>
      <vt:lpstr>Campagne Festival</vt:lpstr>
      <vt:lpstr>PowerPoint Presentation</vt:lpstr>
      <vt:lpstr>Campagnes Commerciales</vt:lpstr>
      <vt:lpstr>Campagnes Commerciales</vt:lpstr>
      <vt:lpstr>Campagnes Commerciales </vt:lpstr>
      <vt:lpstr>Campagnes Commerciales</vt:lpstr>
      <vt:lpstr>Campagnes Commerciales</vt:lpstr>
      <vt:lpstr>Campagnes Commerciales</vt:lpstr>
      <vt:lpstr>Campagnes Commerciales</vt:lpstr>
      <vt:lpstr>Campagnes Commerciales</vt:lpstr>
      <vt:lpstr>PowerPoint Presentation</vt:lpstr>
      <vt:lpstr>PowerPoint Presentation</vt:lpstr>
      <vt:lpstr>La valeur à travailler en 2018 : la fiabilité</vt:lpstr>
      <vt:lpstr>Festival 2018 # JapanDeals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Pierreux Jeroen</dc:creator>
  <cp:lastModifiedBy>Hendrickx Bart</cp:lastModifiedBy>
  <cp:revision>100</cp:revision>
  <cp:lastPrinted>2017-12-18T15:43:54Z</cp:lastPrinted>
  <dcterms:created xsi:type="dcterms:W3CDTF">2017-11-21T09:49:03Z</dcterms:created>
  <dcterms:modified xsi:type="dcterms:W3CDTF">2017-12-18T21:14:22Z</dcterms:modified>
</cp:coreProperties>
</file>